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handoutMasterIdLst>
    <p:handoutMasterId r:id="rId24"/>
  </p:handoutMasterIdLst>
  <p:sldIdLst>
    <p:sldId id="256" r:id="rId2"/>
    <p:sldId id="466" r:id="rId3"/>
    <p:sldId id="477" r:id="rId4"/>
    <p:sldId id="479" r:id="rId5"/>
    <p:sldId id="478" r:id="rId6"/>
    <p:sldId id="467" r:id="rId7"/>
    <p:sldId id="471" r:id="rId8"/>
    <p:sldId id="468" r:id="rId9"/>
    <p:sldId id="482" r:id="rId10"/>
    <p:sldId id="483" r:id="rId11"/>
    <p:sldId id="472" r:id="rId12"/>
    <p:sldId id="484" r:id="rId13"/>
    <p:sldId id="485" r:id="rId14"/>
    <p:sldId id="480" r:id="rId15"/>
    <p:sldId id="481" r:id="rId16"/>
    <p:sldId id="476" r:id="rId17"/>
    <p:sldId id="470" r:id="rId18"/>
    <p:sldId id="486" r:id="rId19"/>
    <p:sldId id="473" r:id="rId20"/>
    <p:sldId id="474" r:id="rId21"/>
    <p:sldId id="475" r:id="rId2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000000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000" autoAdjust="0"/>
    <p:restoredTop sz="78571" autoAdjust="0"/>
  </p:normalViewPr>
  <p:slideViewPr>
    <p:cSldViewPr snapToGrid="0">
      <p:cViewPr varScale="1">
        <p:scale>
          <a:sx n="85" d="100"/>
          <a:sy n="85" d="100"/>
        </p:scale>
        <p:origin x="-127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1/21/2015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15791"/>
            <a:ext cx="5486400" cy="4183380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1/21/2015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1/21/2015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Post-Silicon Verification using Quick Error Detection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Discussion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en Calhoun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Thursday January 22, 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QED principles / </a:t>
            </a:r>
            <a:r>
              <a:rPr lang="en-US" dirty="0" smtClean="0"/>
              <a:t>techniques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PLC: </a:t>
            </a:r>
          </a:p>
          <a:p>
            <a:pPr lvl="1"/>
            <a:r>
              <a:rPr lang="en-US" dirty="0" smtClean="0"/>
              <a:t>Why? Find bugs in </a:t>
            </a:r>
            <a:r>
              <a:rPr lang="en-US" dirty="0" err="1" smtClean="0"/>
              <a:t>uncore</a:t>
            </a:r>
            <a:endParaRPr lang="en-US" dirty="0"/>
          </a:p>
          <a:p>
            <a:pPr lvl="1"/>
            <a:r>
              <a:rPr lang="en-US" dirty="0" smtClean="0"/>
              <a:t>How? Loads/consistency checks on variables from all threads</a:t>
            </a:r>
          </a:p>
          <a:p>
            <a:pPr lvl="1"/>
            <a:r>
              <a:rPr lang="en-US" dirty="0" smtClean="0"/>
              <a:t>Principle? </a:t>
            </a:r>
          </a:p>
          <a:p>
            <a:pPr lvl="1"/>
            <a:r>
              <a:rPr lang="en-US" dirty="0" smtClean="0"/>
              <a:t>Tradeoff: different lengths of instructions </a:t>
            </a:r>
            <a:r>
              <a:rPr lang="en-US" dirty="0" err="1" smtClean="0"/>
              <a:t>bw</a:t>
            </a:r>
            <a:r>
              <a:rPr lang="en-US" dirty="0" smtClean="0"/>
              <a:t> checks; different numbers of variables checked</a:t>
            </a:r>
          </a:p>
          <a:p>
            <a:r>
              <a:rPr lang="en-US" dirty="0" smtClean="0"/>
              <a:t>CFCSS-V / CFTSS-V:</a:t>
            </a:r>
          </a:p>
          <a:p>
            <a:pPr lvl="1"/>
            <a:r>
              <a:rPr lang="en-US" dirty="0"/>
              <a:t>Why? Find bugs in </a:t>
            </a:r>
            <a:r>
              <a:rPr lang="en-US" dirty="0" smtClean="0"/>
              <a:t>control flow</a:t>
            </a:r>
            <a:endParaRPr lang="en-US" dirty="0"/>
          </a:p>
          <a:p>
            <a:pPr lvl="1"/>
            <a:r>
              <a:rPr lang="en-US" dirty="0"/>
              <a:t>How? </a:t>
            </a:r>
            <a:r>
              <a:rPr lang="en-US" dirty="0" smtClean="0"/>
              <a:t>Confirm flow of instruction blocks matches intent</a:t>
            </a:r>
            <a:endParaRPr lang="en-US" dirty="0"/>
          </a:p>
          <a:p>
            <a:pPr lvl="1"/>
            <a:r>
              <a:rPr lang="en-US" dirty="0"/>
              <a:t>Principle? </a:t>
            </a:r>
          </a:p>
          <a:p>
            <a:pPr lvl="1"/>
            <a:r>
              <a:rPr lang="en-US" dirty="0"/>
              <a:t>Tradeoff: different lengths of instructions </a:t>
            </a:r>
            <a:r>
              <a:rPr lang="en-US" dirty="0" err="1"/>
              <a:t>bw</a:t>
            </a:r>
            <a:r>
              <a:rPr lang="en-US" dirty="0"/>
              <a:t> </a:t>
            </a:r>
            <a:r>
              <a:rPr lang="en-US" dirty="0" smtClean="0"/>
              <a:t>checks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66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CFCSS </a:t>
            </a:r>
            <a:r>
              <a:rPr lang="en-US" dirty="0" smtClean="0"/>
              <a:t>from [2]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“Map” flow of code blocks; generate signatures for each block; store those signatures and check at runtime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3018025"/>
            <a:ext cx="34671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929" y="3135127"/>
            <a:ext cx="35528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07691" y="6433074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[2] Oh </a:t>
            </a:r>
            <a:r>
              <a:rPr lang="en-US" b="1" dirty="0" smtClean="0"/>
              <a:t>et al, </a:t>
            </a:r>
            <a:r>
              <a:rPr lang="en-US" b="1" dirty="0" smtClean="0"/>
              <a:t>ITR’02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33308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QED in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Multicore with bug: deadlock – no execution</a:t>
            </a:r>
          </a:p>
          <a:p>
            <a:pPr lvl="1"/>
            <a:r>
              <a:rPr lang="en-US" dirty="0" smtClean="0"/>
              <a:t>Before: 10s watchdog timer: ~15B cycles</a:t>
            </a:r>
          </a:p>
          <a:p>
            <a:pPr lvl="2"/>
            <a:r>
              <a:rPr lang="en-US" dirty="0" smtClean="0"/>
              <a:t>Is this a fair base case?</a:t>
            </a:r>
          </a:p>
          <a:p>
            <a:pPr lvl="1"/>
            <a:r>
              <a:rPr lang="en-US" dirty="0" smtClean="0"/>
              <a:t>After: locate code causing bug after ~9-14 cycles</a:t>
            </a:r>
          </a:p>
          <a:p>
            <a:pPr lvl="2"/>
            <a:r>
              <a:rPr lang="en-US" dirty="0" smtClean="0"/>
              <a:t>How was it located? Deadlock stops function….</a:t>
            </a:r>
          </a:p>
          <a:p>
            <a:pPr lvl="1"/>
            <a:r>
              <a:rPr lang="en-US" dirty="0" smtClean="0"/>
              <a:t>“measured” intrusiveness with EDDI-V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778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QED in action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199"/>
            <a:ext cx="4401671" cy="506954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Sims on multicore with 80 bug classes, 1368 logic bug </a:t>
            </a:r>
            <a:r>
              <a:rPr lang="en-US" dirty="0" smtClean="0"/>
              <a:t>scenarios</a:t>
            </a:r>
          </a:p>
          <a:p>
            <a:pPr lvl="1"/>
            <a:r>
              <a:rPr lang="en-US" dirty="0" smtClean="0"/>
              <a:t>QED catches bugs way earlier!</a:t>
            </a:r>
          </a:p>
          <a:p>
            <a:pPr lvl="2"/>
            <a:r>
              <a:rPr lang="en-US" dirty="0" smtClean="0"/>
              <a:t>Runtime is way longer (Table IV) by 32000X</a:t>
            </a:r>
          </a:p>
          <a:p>
            <a:pPr lvl="2"/>
            <a:r>
              <a:rPr lang="en-US" dirty="0" smtClean="0"/>
              <a:t>Detect ALL bugs from original tests</a:t>
            </a:r>
          </a:p>
          <a:p>
            <a:pPr lvl="2"/>
            <a:r>
              <a:rPr lang="en-US" dirty="0" smtClean="0"/>
              <a:t>Detect up to 2X MORE bugs than original tests</a:t>
            </a:r>
          </a:p>
          <a:p>
            <a:r>
              <a:rPr lang="en-US" dirty="0" smtClean="0"/>
              <a:t>Intel HW</a:t>
            </a:r>
          </a:p>
          <a:p>
            <a:pPr lvl="1"/>
            <a:r>
              <a:rPr lang="en-US" dirty="0" smtClean="0"/>
              <a:t>Similar results, 2X slower tests</a:t>
            </a:r>
          </a:p>
          <a:p>
            <a:r>
              <a:rPr lang="en-US" dirty="0" smtClean="0"/>
              <a:t>Orthogonal to other techniques!</a:t>
            </a:r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557" y="107575"/>
            <a:ext cx="2709208" cy="667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7464146" y="4353263"/>
            <a:ext cx="246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[1] Lin et al, TCADICS’14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22643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[3] Delay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captures delay bounds; used for timing closure in design; pre-Si verification; </a:t>
            </a:r>
          </a:p>
          <a:p>
            <a:r>
              <a:rPr lang="en-US" dirty="0" smtClean="0"/>
              <a:t>Delay testing: measuring delays on paths in Si</a:t>
            </a:r>
          </a:p>
          <a:p>
            <a:r>
              <a:rPr lang="en-US" dirty="0" smtClean="0"/>
              <a:t>Post-Si testing intimately tied to pre-Si models: identify paths, generate vectors, analyze vectors</a:t>
            </a:r>
          </a:p>
          <a:p>
            <a:r>
              <a:rPr lang="en-US" dirty="0" smtClean="0"/>
              <a:t>[3]: Problem: near / sub V</a:t>
            </a:r>
            <a:r>
              <a:rPr lang="en-US" baseline="-25000" dirty="0" smtClean="0"/>
              <a:t>T</a:t>
            </a:r>
            <a:r>
              <a:rPr lang="en-US" dirty="0" smtClean="0"/>
              <a:t> delay variation, poorly modeled. Multiple input switching (MIS) effect of 30-40% is ignored.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726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Simulate “all” effects, generate characteristic curves, simplify curves (e.g. to PWL), create bounds, trim stored points</a:t>
            </a:r>
          </a:p>
          <a:p>
            <a:r>
              <a:rPr lang="en-US" dirty="0" smtClean="0"/>
              <a:t>Principles: SIMPLIFY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51" y="3632349"/>
            <a:ext cx="4520050" cy="2757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07691" y="6433074"/>
            <a:ext cx="2183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[3] Das et al, ICCD’13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14479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Post-Si verification is critical but tricky</a:t>
            </a:r>
          </a:p>
          <a:p>
            <a:r>
              <a:rPr lang="en-US" dirty="0" smtClean="0"/>
              <a:t>Ad hoc approach can work, but very costly</a:t>
            </a:r>
          </a:p>
          <a:p>
            <a:r>
              <a:rPr lang="en-US" dirty="0" smtClean="0"/>
              <a:t>Make use of solid verification principles to get best results</a:t>
            </a:r>
          </a:p>
          <a:p>
            <a:r>
              <a:rPr lang="en-US" dirty="0" smtClean="0"/>
              <a:t>QED techniques are effective for multicore SOCs, relatively easy to implement in code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884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the concept of </a:t>
            </a:r>
            <a:r>
              <a:rPr lang="en-US" i="1" dirty="0" smtClean="0"/>
              <a:t>fault coverage</a:t>
            </a:r>
            <a:r>
              <a:rPr lang="en-US" dirty="0" smtClean="0"/>
              <a:t> relate to the QED techniques?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each of EDDI-V, PLC, </a:t>
            </a:r>
            <a:r>
              <a:rPr lang="en-US" dirty="0" err="1" smtClean="0"/>
              <a:t>CFxSS</a:t>
            </a:r>
            <a:r>
              <a:rPr lang="en-US" dirty="0" smtClean="0"/>
              <a:t>-V, what underlying principles are at work? What are alternative ways to apply those principles?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does SoC testing differ from testing a monolithic circuit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 </a:t>
            </a:r>
            <a:r>
              <a:rPr lang="en-US" dirty="0" smtClean="0"/>
              <a:t>[1] </a:t>
            </a:r>
            <a:r>
              <a:rPr lang="en-US" dirty="0"/>
              <a:t>section V.A, how does the new test determine deadlock if no additional instructions are run beyond deadlock?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Writing: how could the order of the paper be changed to improve the paper?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07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Bonus 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there HW equivalents to QED methods?</a:t>
            </a:r>
          </a:p>
          <a:p>
            <a:endParaRPr lang="en-US" dirty="0"/>
          </a:p>
          <a:p>
            <a:r>
              <a:rPr lang="en-US" dirty="0" smtClean="0"/>
              <a:t>Were the results for QED convincing?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21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[1] Lin</a:t>
            </a:r>
            <a:r>
              <a:rPr lang="en-US" sz="1600" dirty="0"/>
              <a:t>, D.; Hong, T.; Yanjing Li; </a:t>
            </a:r>
            <a:r>
              <a:rPr lang="en-US" sz="1600" dirty="0" err="1"/>
              <a:t>Eswaran</a:t>
            </a:r>
            <a:r>
              <a:rPr lang="en-US" sz="1600" dirty="0"/>
              <a:t>, S.; Kumar, S.; </a:t>
            </a:r>
            <a:r>
              <a:rPr lang="en-US" sz="1600" dirty="0" err="1"/>
              <a:t>Fallah</a:t>
            </a:r>
            <a:r>
              <a:rPr lang="en-US" sz="1600" dirty="0"/>
              <a:t>, F.; Hakim, N.; Gardner, D.S.; </a:t>
            </a:r>
            <a:r>
              <a:rPr lang="en-US" sz="1600" dirty="0" err="1"/>
              <a:t>Mitra</a:t>
            </a:r>
            <a:r>
              <a:rPr lang="en-US" sz="1600" dirty="0"/>
              <a:t>, S., "</a:t>
            </a:r>
            <a:r>
              <a:rPr lang="en-US" sz="1600" b="1" dirty="0"/>
              <a:t>Effective Post-Silicon Validation of System-on-Chips Using Quick Error Detection</a:t>
            </a:r>
            <a:r>
              <a:rPr lang="en-US" sz="1600" dirty="0"/>
              <a:t>," Computer-Aided Design of Integrated Circuits and Systems, IEEE Transactions on , </a:t>
            </a:r>
            <a:r>
              <a:rPr lang="en-US" sz="1600" dirty="0" smtClean="0"/>
              <a:t>vol.33</a:t>
            </a:r>
            <a:r>
              <a:rPr lang="en-US" sz="1600" dirty="0"/>
              <a:t>, no.10, pp.1573,1590, Oct. 2014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[2] Oh</a:t>
            </a:r>
            <a:r>
              <a:rPr lang="en-US" sz="1600" dirty="0"/>
              <a:t>, N.; </a:t>
            </a:r>
            <a:r>
              <a:rPr lang="en-US" sz="1600" dirty="0" err="1"/>
              <a:t>Shirvani</a:t>
            </a:r>
            <a:r>
              <a:rPr lang="en-US" sz="1600" dirty="0"/>
              <a:t>, P.P.; </a:t>
            </a:r>
            <a:r>
              <a:rPr lang="en-US" sz="1600" dirty="0" err="1"/>
              <a:t>McCluskey</a:t>
            </a:r>
            <a:r>
              <a:rPr lang="en-US" sz="1600" dirty="0"/>
              <a:t>, E.J., "</a:t>
            </a:r>
            <a:r>
              <a:rPr lang="en-US" sz="1600" b="1" dirty="0"/>
              <a:t>Control-flow checking by software signatures</a:t>
            </a:r>
            <a:r>
              <a:rPr lang="en-US" sz="1600" dirty="0"/>
              <a:t>," Reliability, IEEE Transactions on , vol.51, no.1, pp.111,122, Mar 2002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[3] Das</a:t>
            </a:r>
            <a:r>
              <a:rPr lang="en-US" sz="1600" dirty="0"/>
              <a:t>, P.; Gupta, S.K., "</a:t>
            </a:r>
            <a:r>
              <a:rPr lang="en-US" sz="1600" b="1" dirty="0"/>
              <a:t>Gate delay modeling for pre- and post-silicon timing related tasks for ultra-low power CMOS circuits</a:t>
            </a:r>
            <a:r>
              <a:rPr lang="en-US" sz="1600" dirty="0"/>
              <a:t>," Computer Design (ICCD), 2013 IEEE 31st International Conference on , vol., no., pp.227,234, 6-9 Oct. 2013. </a:t>
            </a:r>
          </a:p>
          <a:p>
            <a:r>
              <a:rPr lang="en-US" sz="1600" dirty="0" smtClean="0"/>
              <a:t>[4] </a:t>
            </a:r>
            <a:r>
              <a:rPr lang="en-US" sz="1600" dirty="0" err="1"/>
              <a:t>Keshava</a:t>
            </a:r>
            <a:r>
              <a:rPr lang="en-US" sz="1600" dirty="0"/>
              <a:t>, J.; Hakim, N.; </a:t>
            </a:r>
            <a:r>
              <a:rPr lang="en-US" sz="1600" dirty="0" err="1"/>
              <a:t>Prudvi</a:t>
            </a:r>
            <a:r>
              <a:rPr lang="en-US" sz="1600" dirty="0"/>
              <a:t>, C., "</a:t>
            </a:r>
            <a:r>
              <a:rPr lang="en-US" sz="1600" b="1" dirty="0"/>
              <a:t>Post-silicon validation challenges: How EDA and academia can help</a:t>
            </a:r>
            <a:r>
              <a:rPr lang="en-US" sz="1600" dirty="0"/>
              <a:t>," Design Automation Conference (DAC), 2010 47th ACM/IEEE , vol., no., pp.3,7, 13-18 June 2010. </a:t>
            </a:r>
          </a:p>
          <a:p>
            <a:r>
              <a:rPr lang="en-US" sz="1600" dirty="0" smtClean="0"/>
              <a:t>[5] </a:t>
            </a:r>
            <a:r>
              <a:rPr lang="en-US" sz="1600" dirty="0" err="1"/>
              <a:t>Mitra</a:t>
            </a:r>
            <a:r>
              <a:rPr lang="en-US" sz="1600" dirty="0"/>
              <a:t>, S.; </a:t>
            </a:r>
            <a:r>
              <a:rPr lang="en-US" sz="1600" dirty="0" err="1"/>
              <a:t>Seshia</a:t>
            </a:r>
            <a:r>
              <a:rPr lang="en-US" sz="1600" dirty="0"/>
              <a:t>, S.A.; </a:t>
            </a:r>
            <a:r>
              <a:rPr lang="en-US" sz="1600" dirty="0" err="1"/>
              <a:t>Nicolici</a:t>
            </a:r>
            <a:r>
              <a:rPr lang="en-US" sz="1600" dirty="0"/>
              <a:t>, N., "</a:t>
            </a:r>
            <a:r>
              <a:rPr lang="en-US" sz="1600" b="1" dirty="0"/>
              <a:t>Post-silicon validation opportunities, challenges and recent advances</a:t>
            </a:r>
            <a:r>
              <a:rPr lang="en-US" sz="1600" dirty="0"/>
              <a:t>," Design Automation Conference (DAC), 2010 47th ACM/IEEE , vol., no., pp.12,17, 13-18 June 2010.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60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Logic /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Manufacturing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Packaging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366682" y="784411"/>
            <a:ext cx="2375647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2164772" y="2093255"/>
            <a:ext cx="1639150" cy="336178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Post Silicon Verification</a:t>
            </a:r>
          </a:p>
          <a:p>
            <a:pPr algn="ctr"/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3894920" y="2958353"/>
            <a:ext cx="201950" cy="1250575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172391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[1] Lin</a:t>
            </a:r>
            <a:r>
              <a:rPr lang="en-US" sz="1600" dirty="0"/>
              <a:t>, D.; </a:t>
            </a:r>
            <a:r>
              <a:rPr lang="en-US" sz="1600" dirty="0" smtClean="0"/>
              <a:t>…"</a:t>
            </a:r>
            <a:r>
              <a:rPr lang="en-US" sz="1600" b="1" dirty="0"/>
              <a:t>Effective Post-Silicon Validation of </a:t>
            </a:r>
            <a:r>
              <a:rPr lang="en-US" sz="1600" b="1" dirty="0" smtClean="0"/>
              <a:t>…</a:t>
            </a:r>
            <a:r>
              <a:rPr lang="en-US" sz="1600" dirty="0" smtClean="0"/>
              <a:t>," ICASICS’14.</a:t>
            </a:r>
          </a:p>
          <a:p>
            <a:r>
              <a:rPr lang="en-US" sz="1600" dirty="0" smtClean="0"/>
              <a:t>[2] Oh</a:t>
            </a:r>
            <a:r>
              <a:rPr lang="en-US" sz="1600" dirty="0"/>
              <a:t>, N.; </a:t>
            </a:r>
            <a:r>
              <a:rPr lang="en-US" sz="1600" dirty="0" smtClean="0"/>
              <a:t>…"</a:t>
            </a:r>
            <a:r>
              <a:rPr lang="en-US" sz="1600" b="1" dirty="0"/>
              <a:t>Control-flow checking by software </a:t>
            </a:r>
            <a:r>
              <a:rPr lang="en-US" sz="1600" b="1" dirty="0" smtClean="0"/>
              <a:t>…</a:t>
            </a:r>
            <a:r>
              <a:rPr lang="en-US" sz="1600" dirty="0" smtClean="0"/>
              <a:t>," ITR’02.</a:t>
            </a:r>
          </a:p>
          <a:p>
            <a:r>
              <a:rPr lang="en-US" sz="1600" dirty="0" smtClean="0"/>
              <a:t>[3] Das</a:t>
            </a:r>
            <a:r>
              <a:rPr lang="en-US" sz="1600" dirty="0"/>
              <a:t>, P.; </a:t>
            </a:r>
            <a:r>
              <a:rPr lang="en-US" sz="1600" dirty="0" smtClean="0"/>
              <a:t>…"</a:t>
            </a:r>
            <a:r>
              <a:rPr lang="en-US" sz="1600" b="1" dirty="0"/>
              <a:t>Gate delay modeling for pre- and </a:t>
            </a:r>
            <a:r>
              <a:rPr lang="en-US" sz="1600" b="1" dirty="0" smtClean="0"/>
              <a:t>…</a:t>
            </a:r>
            <a:r>
              <a:rPr lang="en-US" sz="1600" dirty="0" smtClean="0"/>
              <a:t>," ICCD’13</a:t>
            </a:r>
            <a:r>
              <a:rPr lang="en-US" sz="1600" dirty="0"/>
              <a:t>. </a:t>
            </a:r>
          </a:p>
          <a:p>
            <a:r>
              <a:rPr lang="en-US" sz="1600" dirty="0" smtClean="0"/>
              <a:t>[4] </a:t>
            </a:r>
            <a:r>
              <a:rPr lang="en-US" sz="1600" dirty="0" err="1"/>
              <a:t>Keshava</a:t>
            </a:r>
            <a:r>
              <a:rPr lang="en-US" sz="1600" dirty="0"/>
              <a:t>, J.; </a:t>
            </a:r>
            <a:r>
              <a:rPr lang="en-US" sz="1600" dirty="0" smtClean="0"/>
              <a:t>… </a:t>
            </a:r>
            <a:r>
              <a:rPr lang="en-US" sz="1600" dirty="0"/>
              <a:t>"</a:t>
            </a:r>
            <a:r>
              <a:rPr lang="en-US" sz="1600" b="1" dirty="0"/>
              <a:t>Post-silicon validation challenges: </a:t>
            </a:r>
            <a:r>
              <a:rPr lang="en-US" sz="1600" b="1" dirty="0" smtClean="0"/>
              <a:t>…</a:t>
            </a:r>
            <a:r>
              <a:rPr lang="en-US" sz="1600" dirty="0" smtClean="0"/>
              <a:t>” DAC’10</a:t>
            </a:r>
            <a:r>
              <a:rPr lang="en-US" sz="1600" dirty="0"/>
              <a:t>. </a:t>
            </a:r>
          </a:p>
          <a:p>
            <a:r>
              <a:rPr lang="en-US" sz="1600" dirty="0" smtClean="0"/>
              <a:t>[5] </a:t>
            </a:r>
            <a:r>
              <a:rPr lang="en-US" sz="1600" dirty="0" err="1"/>
              <a:t>Mitra</a:t>
            </a:r>
            <a:r>
              <a:rPr lang="en-US" sz="1600" dirty="0"/>
              <a:t>, S.; </a:t>
            </a:r>
            <a:r>
              <a:rPr lang="en-US" sz="1600" dirty="0" smtClean="0"/>
              <a:t>… "</a:t>
            </a:r>
            <a:r>
              <a:rPr lang="en-US" sz="1600" b="1" dirty="0"/>
              <a:t>Post-silicon validation </a:t>
            </a:r>
            <a:r>
              <a:rPr lang="en-US" sz="1600" b="1" dirty="0" smtClean="0"/>
              <a:t>…</a:t>
            </a:r>
            <a:r>
              <a:rPr lang="en-US" sz="1600" dirty="0" smtClean="0"/>
              <a:t>," DAC’10</a:t>
            </a:r>
            <a:r>
              <a:rPr lang="en-US" sz="1600" dirty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9553" y="5873681"/>
            <a:ext cx="5776857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and [5] are broad, foundational reviews of the post-Si verification topic area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9553" y="4347888"/>
            <a:ext cx="1654886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[2] is 1</a:t>
            </a:r>
            <a:r>
              <a:rPr lang="en-US" baseline="30000" dirty="0" smtClean="0"/>
              <a:t>st</a:t>
            </a:r>
            <a:r>
              <a:rPr lang="en-US" dirty="0" smtClean="0"/>
              <a:t> work on control flow checking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39554" y="3338462"/>
            <a:ext cx="306593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[1] summary work on QED (2 prior </a:t>
            </a:r>
            <a:r>
              <a:rPr lang="en-US" dirty="0" err="1" smtClean="0"/>
              <a:t>conf</a:t>
            </a:r>
            <a:r>
              <a:rPr lang="en-US" dirty="0" smtClean="0"/>
              <a:t> </a:t>
            </a:r>
            <a:r>
              <a:rPr lang="en-US" dirty="0" err="1" smtClean="0"/>
              <a:t>pprs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08490" y="3338461"/>
            <a:ext cx="306593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[3] 1</a:t>
            </a:r>
            <a:r>
              <a:rPr lang="en-US" baseline="30000" dirty="0" smtClean="0"/>
              <a:t>st</a:t>
            </a:r>
            <a:r>
              <a:rPr lang="en-US" dirty="0" smtClean="0"/>
              <a:t> work on alternative post-Si method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2463497" y="5271252"/>
            <a:ext cx="0" cy="59167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452740" y="3980334"/>
            <a:ext cx="0" cy="376518"/>
          </a:xfrm>
          <a:custGeom>
            <a:avLst/>
            <a:gdLst>
              <a:gd name="connsiteX0" fmla="*/ 0 w 0"/>
              <a:gd name="connsiteY0" fmla="*/ 376518 h 376518"/>
              <a:gd name="connsiteX1" fmla="*/ 0 w 0"/>
              <a:gd name="connsiteY1" fmla="*/ 0 h 3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6518">
                <a:moveTo>
                  <a:pt x="0" y="376518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984831" y="3984792"/>
            <a:ext cx="45719" cy="1878129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517286" y="5305477"/>
            <a:ext cx="1344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One approach:</a:t>
            </a:r>
            <a:br>
              <a:rPr lang="en-US" sz="1400" i="1" dirty="0" smtClean="0"/>
            </a:br>
            <a:r>
              <a:rPr lang="en-US" sz="1400" i="1" dirty="0" smtClean="0"/>
              <a:t>SW method 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30550" y="5307270"/>
            <a:ext cx="2243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Alternative approach:</a:t>
            </a:r>
            <a:br>
              <a:rPr lang="en-US" sz="1400" i="1" dirty="0" smtClean="0"/>
            </a:br>
            <a:r>
              <a:rPr lang="en-US" sz="1400" i="1" dirty="0" smtClean="0"/>
              <a:t>modeling method 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17285" y="4010054"/>
            <a:ext cx="2528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[1] builds on [2] for 1 technique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493616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Blocking bug: prevents testing/discovery of further issues</a:t>
            </a:r>
          </a:p>
          <a:p>
            <a:r>
              <a:rPr lang="en-US" dirty="0" smtClean="0"/>
              <a:t>Electrical bugs: from electrical state – subtle</a:t>
            </a:r>
          </a:p>
          <a:p>
            <a:r>
              <a:rPr lang="en-US" dirty="0" smtClean="0"/>
              <a:t>Intrusiveness: test changes design so as to obscure/prevent the original bug</a:t>
            </a:r>
          </a:p>
          <a:p>
            <a:r>
              <a:rPr lang="en-US" dirty="0" smtClean="0"/>
              <a:t>Logic </a:t>
            </a:r>
            <a:r>
              <a:rPr lang="en-US" dirty="0"/>
              <a:t>bugs: from design </a:t>
            </a:r>
            <a:r>
              <a:rPr lang="en-US" dirty="0" smtClean="0"/>
              <a:t>errors</a:t>
            </a:r>
          </a:p>
          <a:p>
            <a:r>
              <a:rPr lang="en-US" dirty="0" smtClean="0"/>
              <a:t>Survivability features: ways to fix bugs post fab; chicken switches, µcode updates, fuses, etc.</a:t>
            </a:r>
          </a:p>
          <a:p>
            <a:r>
              <a:rPr lang="en-US" dirty="0" err="1"/>
              <a:t>Uncore</a:t>
            </a:r>
            <a:r>
              <a:rPr lang="en-US" dirty="0"/>
              <a:t>: anything that is not processor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194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Post-Silicon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875904"/>
          </a:xfrm>
        </p:spPr>
        <p:txBody>
          <a:bodyPr>
            <a:noAutofit/>
          </a:bodyPr>
          <a:lstStyle/>
          <a:p>
            <a:r>
              <a:rPr lang="en-US" i="1" dirty="0" smtClean="0"/>
              <a:t>AFTER</a:t>
            </a:r>
            <a:r>
              <a:rPr lang="en-US" dirty="0" smtClean="0"/>
              <a:t> fabrication, make sure you built it right</a:t>
            </a:r>
          </a:p>
          <a:p>
            <a:pPr lvl="1"/>
            <a:r>
              <a:rPr lang="en-US" dirty="0" smtClean="0"/>
              <a:t>Find BUGS, not DEFECTS</a:t>
            </a:r>
          </a:p>
          <a:p>
            <a:pPr lvl="1"/>
            <a:r>
              <a:rPr lang="en-US" dirty="0" smtClean="0"/>
              <a:t>Identify problem of bug and determine a fix</a:t>
            </a:r>
          </a:p>
          <a:p>
            <a:r>
              <a:rPr lang="en-US" dirty="0" smtClean="0"/>
              <a:t>Test in context, prevent bugs from going to field</a:t>
            </a:r>
          </a:p>
          <a:p>
            <a:pPr lvl="1"/>
            <a:r>
              <a:rPr lang="en-US" dirty="0" smtClean="0"/>
              <a:t>Issues often from design interacting with electrical conditions</a:t>
            </a:r>
          </a:p>
          <a:p>
            <a:r>
              <a:rPr lang="en-US" dirty="0" smtClean="0"/>
              <a:t>Steps: </a:t>
            </a:r>
          </a:p>
          <a:p>
            <a:pPr lvl="1"/>
            <a:r>
              <a:rPr lang="en-US" dirty="0" smtClean="0"/>
              <a:t>Detect problem</a:t>
            </a:r>
          </a:p>
          <a:p>
            <a:pPr lvl="1"/>
            <a:r>
              <a:rPr lang="en-US" dirty="0" smtClean="0"/>
              <a:t>Localize problem (hardest part?)</a:t>
            </a:r>
          </a:p>
          <a:p>
            <a:pPr lvl="1"/>
            <a:r>
              <a:rPr lang="en-US" dirty="0" smtClean="0"/>
              <a:t>Find cause (</a:t>
            </a:r>
            <a:r>
              <a:rPr lang="en-US" dirty="0"/>
              <a:t>Scan helps with </a:t>
            </a:r>
            <a:r>
              <a:rPr lang="en-US" dirty="0" smtClean="0"/>
              <a:t>this)</a:t>
            </a:r>
          </a:p>
          <a:p>
            <a:pPr lvl="1"/>
            <a:r>
              <a:rPr lang="en-US" dirty="0" smtClean="0"/>
              <a:t>Fix / bypass (survivability)</a:t>
            </a:r>
            <a:endParaRPr lang="en-US" dirty="0"/>
          </a:p>
          <a:p>
            <a:r>
              <a:rPr lang="en-US" dirty="0" smtClean="0"/>
              <a:t>NB: ambiguity w/ verification vs validation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857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Post-Silicon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Challenges: complex chips, short schedules, complicated designs, diverse techniques</a:t>
            </a:r>
          </a:p>
          <a:p>
            <a:r>
              <a:rPr lang="en-US" dirty="0" smtClean="0"/>
              <a:t>Pros: at speed (</a:t>
            </a:r>
            <a:r>
              <a:rPr lang="en-US" dirty="0" err="1" smtClean="0"/>
              <a:t>OoM</a:t>
            </a:r>
            <a:r>
              <a:rPr lang="en-US" dirty="0" smtClean="0"/>
              <a:t> faster); real system (no model error); real context</a:t>
            </a:r>
          </a:p>
          <a:p>
            <a:r>
              <a:rPr lang="en-US" dirty="0" smtClean="0"/>
              <a:t>Cons: less controllability, observability; costly equipment, techniques (</a:t>
            </a:r>
            <a:r>
              <a:rPr lang="en-US" dirty="0" err="1" smtClean="0"/>
              <a:t>eg</a:t>
            </a:r>
            <a:r>
              <a:rPr lang="en-US" dirty="0" smtClean="0"/>
              <a:t>, BIST);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NB: ambiguity w/ verification vs validation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486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Design in features</a:t>
            </a:r>
          </a:p>
          <a:p>
            <a:r>
              <a:rPr lang="en-US" dirty="0" smtClean="0"/>
              <a:t>Better pre-Si verification; emulation; esp. IO and mixed signal; CANNOT SEPARATE PRE- / POST-SI</a:t>
            </a:r>
          </a:p>
          <a:p>
            <a:r>
              <a:rPr lang="en-US" dirty="0" smtClean="0"/>
              <a:t>Build tools for post-Si verification; EDA is key</a:t>
            </a:r>
          </a:p>
          <a:p>
            <a:pPr lvl="1"/>
            <a:r>
              <a:rPr lang="en-US" dirty="0" smtClean="0"/>
              <a:t>The new EDA challenge??</a:t>
            </a:r>
          </a:p>
          <a:p>
            <a:r>
              <a:rPr lang="en-US" dirty="0" smtClean="0"/>
              <a:t>Formal (standardized?) interfaces</a:t>
            </a:r>
          </a:p>
          <a:p>
            <a:r>
              <a:rPr lang="en-US" dirty="0" smtClean="0"/>
              <a:t>Formal coverage methods; assertions</a:t>
            </a:r>
          </a:p>
          <a:p>
            <a:r>
              <a:rPr lang="en-US" dirty="0" smtClean="0"/>
              <a:t>SW: e.g. trace analysis, QED</a:t>
            </a:r>
          </a:p>
          <a:p>
            <a:r>
              <a:rPr lang="en-US" dirty="0" err="1" smtClean="0"/>
              <a:t>Codesign</a:t>
            </a:r>
            <a:r>
              <a:rPr lang="en-US" dirty="0" smtClean="0"/>
              <a:t> verification/test with survivability</a:t>
            </a:r>
          </a:p>
          <a:p>
            <a:r>
              <a:rPr lang="en-US" dirty="0" smtClean="0"/>
              <a:t>Instruction Footprint Recording (HW or SW)</a:t>
            </a:r>
          </a:p>
          <a:p>
            <a:r>
              <a:rPr lang="en-US" dirty="0" smtClean="0"/>
              <a:t>Error resilience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27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 for Post-Si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Long error detection latency </a:t>
            </a:r>
            <a:r>
              <a:rPr lang="en-US" dirty="0" smtClean="0"/>
              <a:t>(e.g. delay </a:t>
            </a:r>
            <a:r>
              <a:rPr lang="en-US" dirty="0" err="1" smtClean="0"/>
              <a:t>bw</a:t>
            </a:r>
            <a:r>
              <a:rPr lang="en-US" dirty="0" smtClean="0"/>
              <a:t> error occurrence and error detection) </a:t>
            </a:r>
            <a:r>
              <a:rPr lang="en-US" dirty="0" smtClean="0">
                <a:sym typeface="Wingdings" panose="05000000000000000000" pitchFamily="2" charset="2"/>
              </a:rPr>
              <a:t> need faster solutions</a:t>
            </a:r>
            <a:endParaRPr lang="en-US" dirty="0" smtClean="0"/>
          </a:p>
          <a:p>
            <a:r>
              <a:rPr lang="en-US" dirty="0" smtClean="0"/>
              <a:t>HW solutions require a priori design </a:t>
            </a:r>
            <a:r>
              <a:rPr lang="en-US" dirty="0" smtClean="0">
                <a:sym typeface="Wingdings" panose="05000000000000000000" pitchFamily="2" charset="2"/>
              </a:rPr>
              <a:t> SW solutions can retrofit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Low bug coverage  need to define, increase</a:t>
            </a:r>
          </a:p>
          <a:p>
            <a:r>
              <a:rPr lang="en-US" dirty="0" smtClean="0"/>
              <a:t>Failure reproduction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How do you know you’re done?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289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QED </a:t>
            </a:r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bugs arise from multiple instructions in processor</a:t>
            </a:r>
          </a:p>
          <a:p>
            <a:r>
              <a:rPr lang="en-US" dirty="0" smtClean="0"/>
              <a:t>Some bugs arise across multiple instructions outside processor, in </a:t>
            </a:r>
            <a:r>
              <a:rPr lang="en-US" dirty="0" err="1" smtClean="0"/>
              <a:t>uncore</a:t>
            </a:r>
            <a:endParaRPr lang="en-US" dirty="0" smtClean="0"/>
          </a:p>
          <a:p>
            <a:r>
              <a:rPr lang="en-US" dirty="0" smtClean="0"/>
              <a:t>Bugs affected by random events: electrical activity, asynchronous triggers, etc.</a:t>
            </a:r>
            <a:endParaRPr lang="en-US" dirty="0" smtClean="0"/>
          </a:p>
          <a:p>
            <a:r>
              <a:rPr lang="en-US" dirty="0" smtClean="0"/>
              <a:t>Augmenting code for validation can obscure the bugs (intrusiveness)</a:t>
            </a:r>
          </a:p>
          <a:p>
            <a:r>
              <a:rPr lang="en-US" dirty="0" smtClean="0"/>
              <a:t>Conventional methods can take Billions of cycles to identify bug events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67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558988" cy="4419600"/>
          </a:xfrm>
        </p:spPr>
        <p:txBody>
          <a:bodyPr/>
          <a:lstStyle/>
          <a:p>
            <a:r>
              <a:rPr lang="en-US" dirty="0" smtClean="0"/>
              <a:t>Accesses to memory locations A and B end up creating error in cached C</a:t>
            </a:r>
          </a:p>
          <a:p>
            <a:r>
              <a:rPr lang="en-US" dirty="0" smtClean="0"/>
              <a:t>Self checking A,B doesn’t find it</a:t>
            </a:r>
          </a:p>
          <a:p>
            <a:r>
              <a:rPr lang="en-US" dirty="0" smtClean="0"/>
              <a:t>Long latency to find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789" y="0"/>
            <a:ext cx="3838611" cy="684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07691" y="6433074"/>
            <a:ext cx="246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[1] Lin et al, TCADICS’14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15063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QED principles /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with existing tests and transform them to improve bug detection</a:t>
            </a:r>
          </a:p>
          <a:p>
            <a:r>
              <a:rPr lang="en-US" dirty="0" smtClean="0"/>
              <a:t>Trade-off detection latency and intrusiveness</a:t>
            </a:r>
            <a:endParaRPr lang="en-US" dirty="0" smtClean="0"/>
          </a:p>
          <a:p>
            <a:r>
              <a:rPr lang="en-US" dirty="0" smtClean="0"/>
              <a:t>EDDI-V: </a:t>
            </a:r>
          </a:p>
          <a:p>
            <a:pPr lvl="1"/>
            <a:r>
              <a:rPr lang="en-US" dirty="0" smtClean="0"/>
              <a:t>Why? Find bugs in processor core</a:t>
            </a:r>
            <a:endParaRPr lang="en-US" dirty="0"/>
          </a:p>
          <a:p>
            <a:pPr lvl="1"/>
            <a:r>
              <a:rPr lang="en-US" dirty="0" smtClean="0"/>
              <a:t>How? Replicate code blocks and run both copies</a:t>
            </a:r>
          </a:p>
          <a:p>
            <a:pPr lvl="1"/>
            <a:r>
              <a:rPr lang="en-US" dirty="0" smtClean="0"/>
              <a:t>Principle? </a:t>
            </a:r>
          </a:p>
          <a:p>
            <a:pPr lvl="1"/>
            <a:r>
              <a:rPr lang="en-US" dirty="0" smtClean="0"/>
              <a:t>Tradeoff: different lengths of instruction list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6812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27452</TotalTime>
  <Words>1407</Words>
  <Application>Microsoft Office PowerPoint</Application>
  <PresentationFormat>On-screen Show (4:3)</PresentationFormat>
  <Paragraphs>181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Thermal</vt:lpstr>
      <vt:lpstr>Post-Silicon Verification using Quick Error Detection</vt:lpstr>
      <vt:lpstr>PowerPoint Presentation</vt:lpstr>
      <vt:lpstr>Post-Silicon Verification</vt:lpstr>
      <vt:lpstr>Post-Silicon Verification</vt:lpstr>
      <vt:lpstr>Approaches</vt:lpstr>
      <vt:lpstr>Challenges for Post-Si Verification</vt:lpstr>
      <vt:lpstr>QED observations</vt:lpstr>
      <vt:lpstr>Example:</vt:lpstr>
      <vt:lpstr>QED principles / techniques</vt:lpstr>
      <vt:lpstr>QED principles / techniques (2)</vt:lpstr>
      <vt:lpstr>CFCSS from [2]</vt:lpstr>
      <vt:lpstr>QED in action</vt:lpstr>
      <vt:lpstr>QED in action (2)</vt:lpstr>
      <vt:lpstr>[3] Delay modeling</vt:lpstr>
      <vt:lpstr>Modeling Approach</vt:lpstr>
      <vt:lpstr>Conclusion</vt:lpstr>
      <vt:lpstr>Discussion questions</vt:lpstr>
      <vt:lpstr>Bonus Discussion Questions</vt:lpstr>
      <vt:lpstr>Papers</vt:lpstr>
      <vt:lpstr>Paper Map</vt:lpstr>
      <vt:lpstr>Glossary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bcalhoun</cp:lastModifiedBy>
  <cp:revision>992</cp:revision>
  <cp:lastPrinted>2015-01-21T14:23:04Z</cp:lastPrinted>
  <dcterms:created xsi:type="dcterms:W3CDTF">2011-09-07T13:46:59Z</dcterms:created>
  <dcterms:modified xsi:type="dcterms:W3CDTF">2015-01-22T01:31:06Z</dcterms:modified>
</cp:coreProperties>
</file>